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1" r:id="rId4"/>
    <p:sldId id="269" r:id="rId5"/>
    <p:sldId id="261" r:id="rId6"/>
    <p:sldId id="265" r:id="rId7"/>
    <p:sldId id="270" r:id="rId8"/>
    <p:sldId id="266" r:id="rId9"/>
    <p:sldId id="267" r:id="rId10"/>
    <p:sldId id="272" r:id="rId11"/>
    <p:sldId id="273" r:id="rId12"/>
    <p:sldId id="275" r:id="rId13"/>
    <p:sldId id="268" r:id="rId14"/>
    <p:sldId id="27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0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53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1F8741-065B-4130-B798-450C29F4DB0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80B3DB-86B1-4849-88B5-76B8DFAB2A89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u="sng"/>
            <a:t>Para a lua, foi aplicada uma SpotLight.</a:t>
          </a:r>
          <a:endParaRPr lang="en-US" u="sng"/>
        </a:p>
      </dgm:t>
    </dgm:pt>
    <dgm:pt modelId="{FFAC1233-AD25-4643-AEE4-5988D51B54CE}" type="parTrans" cxnId="{5578BD7A-C700-4F46-8969-402D0B72766D}">
      <dgm:prSet/>
      <dgm:spPr/>
      <dgm:t>
        <a:bodyPr/>
        <a:lstStyle/>
        <a:p>
          <a:endParaRPr lang="en-US" u="sng"/>
        </a:p>
      </dgm:t>
    </dgm:pt>
    <dgm:pt modelId="{D20476CE-8CC8-422A-8078-B0865E3C9D49}" type="sibTrans" cxnId="{5578BD7A-C700-4F46-8969-402D0B72766D}">
      <dgm:prSet/>
      <dgm:spPr/>
      <dgm:t>
        <a:bodyPr/>
        <a:lstStyle/>
        <a:p>
          <a:endParaRPr lang="en-US" u="sng"/>
        </a:p>
      </dgm:t>
    </dgm:pt>
    <dgm:pt modelId="{20A2FB1F-DED1-49D0-98AD-CCC5B97240B5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u="sng"/>
            <a:t>Para o sol, foi aplicada  uma DirectionalLight.</a:t>
          </a:r>
          <a:endParaRPr lang="en-US" u="sng"/>
        </a:p>
      </dgm:t>
    </dgm:pt>
    <dgm:pt modelId="{7950E27A-4ECF-4DBB-A3EB-373B0ED483B1}" type="parTrans" cxnId="{E34BB57B-2792-432F-881F-4CAC79BF0534}">
      <dgm:prSet/>
      <dgm:spPr/>
      <dgm:t>
        <a:bodyPr/>
        <a:lstStyle/>
        <a:p>
          <a:endParaRPr lang="en-US" u="sng"/>
        </a:p>
      </dgm:t>
    </dgm:pt>
    <dgm:pt modelId="{D65E57D6-4C41-4634-807B-9229CD479994}" type="sibTrans" cxnId="{E34BB57B-2792-432F-881F-4CAC79BF0534}">
      <dgm:prSet/>
      <dgm:spPr/>
      <dgm:t>
        <a:bodyPr/>
        <a:lstStyle/>
        <a:p>
          <a:endParaRPr lang="en-US" u="sng"/>
        </a:p>
      </dgm:t>
    </dgm:pt>
    <dgm:pt modelId="{E2CA2794-E55E-4115-B553-45C4680B599F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u="sng"/>
            <a:t>De seguida, foram criadas instruções de forma a detetar em que parte do dia está (dia ou noite).</a:t>
          </a:r>
          <a:endParaRPr lang="en-US" u="sng"/>
        </a:p>
      </dgm:t>
    </dgm:pt>
    <dgm:pt modelId="{A44BAD2C-1679-4923-B3AB-0CEDB279C7B2}" type="parTrans" cxnId="{1D1004DB-9310-4DB0-B166-1B4393833146}">
      <dgm:prSet/>
      <dgm:spPr/>
      <dgm:t>
        <a:bodyPr/>
        <a:lstStyle/>
        <a:p>
          <a:endParaRPr lang="en-US" u="sng"/>
        </a:p>
      </dgm:t>
    </dgm:pt>
    <dgm:pt modelId="{DF77C1C2-F9A8-4501-8369-8AE741056081}" type="sibTrans" cxnId="{1D1004DB-9310-4DB0-B166-1B4393833146}">
      <dgm:prSet/>
      <dgm:spPr/>
      <dgm:t>
        <a:bodyPr/>
        <a:lstStyle/>
        <a:p>
          <a:endParaRPr lang="en-US" u="sng"/>
        </a:p>
      </dgm:t>
    </dgm:pt>
    <dgm:pt modelId="{20C46401-3AE8-4CA8-955A-135DF4EB0778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u="sng"/>
            <a:t>Consoante isso, são adicionadas à scene as respetivas luzes e os backgrounds.</a:t>
          </a:r>
          <a:endParaRPr lang="en-US" u="sng"/>
        </a:p>
      </dgm:t>
    </dgm:pt>
    <dgm:pt modelId="{4DFBFC56-BE17-4C52-BBA7-D42B32326ED2}" type="parTrans" cxnId="{D20EF837-19F1-46AC-B848-C10288ADD0CC}">
      <dgm:prSet/>
      <dgm:spPr/>
      <dgm:t>
        <a:bodyPr/>
        <a:lstStyle/>
        <a:p>
          <a:endParaRPr lang="en-US" u="sng"/>
        </a:p>
      </dgm:t>
    </dgm:pt>
    <dgm:pt modelId="{8088E99B-C157-45B4-9D12-F72D9B0046B0}" type="sibTrans" cxnId="{D20EF837-19F1-46AC-B848-C10288ADD0CC}">
      <dgm:prSet/>
      <dgm:spPr/>
      <dgm:t>
        <a:bodyPr/>
        <a:lstStyle/>
        <a:p>
          <a:endParaRPr lang="en-US" u="sng"/>
        </a:p>
      </dgm:t>
    </dgm:pt>
    <dgm:pt modelId="{CC7DEE82-988A-4742-A550-6933EA397D62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0" i="0" u="sng"/>
            <a:t>Posteriormente, é adicionado ao sol e à lua o movimento circular com base no time.</a:t>
          </a:r>
          <a:endParaRPr lang="en-US" u="sng"/>
        </a:p>
      </dgm:t>
    </dgm:pt>
    <dgm:pt modelId="{A6E45C47-179B-4D23-8691-844BA48C5CAE}" type="parTrans" cxnId="{AE4A7759-D2E6-4BBA-9963-03B251F2952E}">
      <dgm:prSet/>
      <dgm:spPr/>
      <dgm:t>
        <a:bodyPr/>
        <a:lstStyle/>
        <a:p>
          <a:endParaRPr lang="en-US" u="sng"/>
        </a:p>
      </dgm:t>
    </dgm:pt>
    <dgm:pt modelId="{9F2FE725-2306-429A-9253-73AD9D6F04A7}" type="sibTrans" cxnId="{AE4A7759-D2E6-4BBA-9963-03B251F2952E}">
      <dgm:prSet/>
      <dgm:spPr/>
      <dgm:t>
        <a:bodyPr/>
        <a:lstStyle/>
        <a:p>
          <a:endParaRPr lang="en-US" u="sng"/>
        </a:p>
      </dgm:t>
    </dgm:pt>
    <dgm:pt modelId="{E7881050-2849-418C-9E6E-3ADAB95BC27D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u="sng"/>
            <a:t>Por fim, são definidos os alvos das luzes de forma a seguir o movimento das meshes.</a:t>
          </a:r>
          <a:endParaRPr lang="en-US" u="sng"/>
        </a:p>
      </dgm:t>
    </dgm:pt>
    <dgm:pt modelId="{7BC1CE2A-AFD6-467D-9832-6874D2F2FB34}" type="parTrans" cxnId="{EC215A06-DCB3-40B8-9D21-BBBFE891C395}">
      <dgm:prSet/>
      <dgm:spPr/>
      <dgm:t>
        <a:bodyPr/>
        <a:lstStyle/>
        <a:p>
          <a:endParaRPr lang="en-US" u="sng"/>
        </a:p>
      </dgm:t>
    </dgm:pt>
    <dgm:pt modelId="{1C725286-0CB9-4BEA-B504-989B250550FE}" type="sibTrans" cxnId="{EC215A06-DCB3-40B8-9D21-BBBFE891C395}">
      <dgm:prSet/>
      <dgm:spPr/>
      <dgm:t>
        <a:bodyPr/>
        <a:lstStyle/>
        <a:p>
          <a:endParaRPr lang="en-US" u="sng"/>
        </a:p>
      </dgm:t>
    </dgm:pt>
    <dgm:pt modelId="{90A27A9A-8EED-441F-A946-53657A2A9896}" type="pres">
      <dgm:prSet presAssocID="{A91F8741-065B-4130-B798-450C29F4DB04}" presName="root" presStyleCnt="0">
        <dgm:presLayoutVars>
          <dgm:dir/>
          <dgm:resizeHandles val="exact"/>
        </dgm:presLayoutVars>
      </dgm:prSet>
      <dgm:spPr/>
    </dgm:pt>
    <dgm:pt modelId="{933F49A4-6854-47FF-9EE0-B0187E894791}" type="pres">
      <dgm:prSet presAssocID="{EE80B3DB-86B1-4849-88B5-76B8DFAB2A89}" presName="compNode" presStyleCnt="0"/>
      <dgm:spPr/>
    </dgm:pt>
    <dgm:pt modelId="{B272B922-2FC9-4691-BE28-27EC88B31D52}" type="pres">
      <dgm:prSet presAssocID="{EE80B3DB-86B1-4849-88B5-76B8DFAB2A8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on and stars"/>
        </a:ext>
      </dgm:extLst>
    </dgm:pt>
    <dgm:pt modelId="{EFA81058-8D2F-411A-8A8C-1DB8C78CAF50}" type="pres">
      <dgm:prSet presAssocID="{EE80B3DB-86B1-4849-88B5-76B8DFAB2A89}" presName="spaceRect" presStyleCnt="0"/>
      <dgm:spPr/>
    </dgm:pt>
    <dgm:pt modelId="{B9B28D1A-445B-4EB5-AF3E-8C0E639B1691}" type="pres">
      <dgm:prSet presAssocID="{EE80B3DB-86B1-4849-88B5-76B8DFAB2A89}" presName="textRect" presStyleLbl="revTx" presStyleIdx="0" presStyleCnt="6">
        <dgm:presLayoutVars>
          <dgm:chMax val="1"/>
          <dgm:chPref val="1"/>
        </dgm:presLayoutVars>
      </dgm:prSet>
      <dgm:spPr/>
    </dgm:pt>
    <dgm:pt modelId="{D8D5FB05-CAAC-482C-BA3A-47F722A41BC1}" type="pres">
      <dgm:prSet presAssocID="{D20476CE-8CC8-422A-8078-B0865E3C9D49}" presName="sibTrans" presStyleCnt="0"/>
      <dgm:spPr/>
    </dgm:pt>
    <dgm:pt modelId="{52A6960F-6F3B-4A87-AE54-4EC7EA8F72F7}" type="pres">
      <dgm:prSet presAssocID="{20A2FB1F-DED1-49D0-98AD-CCC5B97240B5}" presName="compNode" presStyleCnt="0"/>
      <dgm:spPr/>
    </dgm:pt>
    <dgm:pt modelId="{D7AC2D48-3895-43A4-A135-EFAB170ADB7D}" type="pres">
      <dgm:prSet presAssocID="{20A2FB1F-DED1-49D0-98AD-CCC5B97240B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set scene"/>
        </a:ext>
      </dgm:extLst>
    </dgm:pt>
    <dgm:pt modelId="{2DF2D111-E772-4EB6-B0F7-71126D26EAEA}" type="pres">
      <dgm:prSet presAssocID="{20A2FB1F-DED1-49D0-98AD-CCC5B97240B5}" presName="spaceRect" presStyleCnt="0"/>
      <dgm:spPr/>
    </dgm:pt>
    <dgm:pt modelId="{35D6EC4F-C1B3-40DE-8985-50CE2B1F7049}" type="pres">
      <dgm:prSet presAssocID="{20A2FB1F-DED1-49D0-98AD-CCC5B97240B5}" presName="textRect" presStyleLbl="revTx" presStyleIdx="1" presStyleCnt="6">
        <dgm:presLayoutVars>
          <dgm:chMax val="1"/>
          <dgm:chPref val="1"/>
        </dgm:presLayoutVars>
      </dgm:prSet>
      <dgm:spPr/>
    </dgm:pt>
    <dgm:pt modelId="{1CF9C4E5-D99C-447F-848C-52986C428AFC}" type="pres">
      <dgm:prSet presAssocID="{D65E57D6-4C41-4634-807B-9229CD479994}" presName="sibTrans" presStyleCnt="0"/>
      <dgm:spPr/>
    </dgm:pt>
    <dgm:pt modelId="{C01F2753-58D5-4FB2-AA70-5B0AC28D9F77}" type="pres">
      <dgm:prSet presAssocID="{E2CA2794-E55E-4115-B553-45C4680B599F}" presName="compNode" presStyleCnt="0"/>
      <dgm:spPr/>
    </dgm:pt>
    <dgm:pt modelId="{8F14A84B-F36D-47B9-B6B3-8092507D03FE}" type="pres">
      <dgm:prSet presAssocID="{E2CA2794-E55E-4115-B553-45C4680B599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édico"/>
        </a:ext>
      </dgm:extLst>
    </dgm:pt>
    <dgm:pt modelId="{9B3DC772-FF82-4C31-94F8-5862653DAAC0}" type="pres">
      <dgm:prSet presAssocID="{E2CA2794-E55E-4115-B553-45C4680B599F}" presName="spaceRect" presStyleCnt="0"/>
      <dgm:spPr/>
    </dgm:pt>
    <dgm:pt modelId="{AE9D030D-3C1C-40D5-83A0-E5F67C7CAC17}" type="pres">
      <dgm:prSet presAssocID="{E2CA2794-E55E-4115-B553-45C4680B599F}" presName="textRect" presStyleLbl="revTx" presStyleIdx="2" presStyleCnt="6">
        <dgm:presLayoutVars>
          <dgm:chMax val="1"/>
          <dgm:chPref val="1"/>
        </dgm:presLayoutVars>
      </dgm:prSet>
      <dgm:spPr/>
    </dgm:pt>
    <dgm:pt modelId="{BECA0133-40C1-4C38-BBAF-5269A5108FAE}" type="pres">
      <dgm:prSet presAssocID="{DF77C1C2-F9A8-4501-8369-8AE741056081}" presName="sibTrans" presStyleCnt="0"/>
      <dgm:spPr/>
    </dgm:pt>
    <dgm:pt modelId="{D10F6BBB-E095-4329-9E9F-262A6BA6EB57}" type="pres">
      <dgm:prSet presAssocID="{20C46401-3AE8-4CA8-955A-135DF4EB0778}" presName="compNode" presStyleCnt="0"/>
      <dgm:spPr/>
    </dgm:pt>
    <dgm:pt modelId="{C9D4CE8A-B9D9-4639-95ED-79D8CBB74277}" type="pres">
      <dgm:prSet presAssocID="{20C46401-3AE8-4CA8-955A-135DF4EB077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gendas"/>
        </a:ext>
      </dgm:extLst>
    </dgm:pt>
    <dgm:pt modelId="{63C33B4C-B80D-4EB8-AEC7-AA5790A8D194}" type="pres">
      <dgm:prSet presAssocID="{20C46401-3AE8-4CA8-955A-135DF4EB0778}" presName="spaceRect" presStyleCnt="0"/>
      <dgm:spPr/>
    </dgm:pt>
    <dgm:pt modelId="{5FC9DDCB-8F54-46AA-822C-4A131A0F4181}" type="pres">
      <dgm:prSet presAssocID="{20C46401-3AE8-4CA8-955A-135DF4EB0778}" presName="textRect" presStyleLbl="revTx" presStyleIdx="3" presStyleCnt="6">
        <dgm:presLayoutVars>
          <dgm:chMax val="1"/>
          <dgm:chPref val="1"/>
        </dgm:presLayoutVars>
      </dgm:prSet>
      <dgm:spPr/>
    </dgm:pt>
    <dgm:pt modelId="{E3454A36-3041-4402-BF72-7430FF66A892}" type="pres">
      <dgm:prSet presAssocID="{8088E99B-C157-45B4-9D12-F72D9B0046B0}" presName="sibTrans" presStyleCnt="0"/>
      <dgm:spPr/>
    </dgm:pt>
    <dgm:pt modelId="{EAE87EE7-E9F4-494C-AA79-B931DE5A1FD3}" type="pres">
      <dgm:prSet presAssocID="{CC7DEE82-988A-4742-A550-6933EA397D62}" presName="compNode" presStyleCnt="0"/>
      <dgm:spPr/>
    </dgm:pt>
    <dgm:pt modelId="{75145467-543F-46DC-972D-B0E30ECF564D}" type="pres">
      <dgm:prSet presAssocID="{CC7DEE82-988A-4742-A550-6933EA397D6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82272927-BB8D-4862-B3C0-7148A9971BC2}" type="pres">
      <dgm:prSet presAssocID="{CC7DEE82-988A-4742-A550-6933EA397D62}" presName="spaceRect" presStyleCnt="0"/>
      <dgm:spPr/>
    </dgm:pt>
    <dgm:pt modelId="{05A888F1-EF92-487A-BBF2-39F074A51465}" type="pres">
      <dgm:prSet presAssocID="{CC7DEE82-988A-4742-A550-6933EA397D62}" presName="textRect" presStyleLbl="revTx" presStyleIdx="4" presStyleCnt="6">
        <dgm:presLayoutVars>
          <dgm:chMax val="1"/>
          <dgm:chPref val="1"/>
        </dgm:presLayoutVars>
      </dgm:prSet>
      <dgm:spPr/>
    </dgm:pt>
    <dgm:pt modelId="{6666FDE2-9C05-4120-8C26-902E65E95C08}" type="pres">
      <dgm:prSet presAssocID="{9F2FE725-2306-429A-9253-73AD9D6F04A7}" presName="sibTrans" presStyleCnt="0"/>
      <dgm:spPr/>
    </dgm:pt>
    <dgm:pt modelId="{8632E417-E9B0-4725-97B0-883B20C4DB40}" type="pres">
      <dgm:prSet presAssocID="{E7881050-2849-418C-9E6E-3ADAB95BC27D}" presName="compNode" presStyleCnt="0"/>
      <dgm:spPr/>
    </dgm:pt>
    <dgm:pt modelId="{7734C7D8-5F44-4914-AE54-E4B0D8F6B3FF}" type="pres">
      <dgm:prSet presAssocID="{E7881050-2849-418C-9E6E-3ADAB95BC27D}" presName="iconRect" presStyleLbl="node1" presStyleIdx="5" presStyleCnt="6" custLinFactNeighborX="3016" custLinFactNeighborY="12199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9877F674-65C4-4112-9A68-FB0E09540661}" type="pres">
      <dgm:prSet presAssocID="{E7881050-2849-418C-9E6E-3ADAB95BC27D}" presName="spaceRect" presStyleCnt="0"/>
      <dgm:spPr/>
    </dgm:pt>
    <dgm:pt modelId="{3805EC44-855C-442F-AB87-ED0D3FDE3EB1}" type="pres">
      <dgm:prSet presAssocID="{E7881050-2849-418C-9E6E-3ADAB95BC27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525BB00-25D7-4A4A-A894-5F06FC9C9D5D}" type="presOf" srcId="{CC7DEE82-988A-4742-A550-6933EA397D62}" destId="{05A888F1-EF92-487A-BBF2-39F074A51465}" srcOrd="0" destOrd="0" presId="urn:microsoft.com/office/officeart/2018/2/layout/IconLabelList"/>
    <dgm:cxn modelId="{2078BF01-86DC-4F54-A790-3A8B0B09B614}" type="presOf" srcId="{A91F8741-065B-4130-B798-450C29F4DB04}" destId="{90A27A9A-8EED-441F-A946-53657A2A9896}" srcOrd="0" destOrd="0" presId="urn:microsoft.com/office/officeart/2018/2/layout/IconLabelList"/>
    <dgm:cxn modelId="{EC215A06-DCB3-40B8-9D21-BBBFE891C395}" srcId="{A91F8741-065B-4130-B798-450C29F4DB04}" destId="{E7881050-2849-418C-9E6E-3ADAB95BC27D}" srcOrd="5" destOrd="0" parTransId="{7BC1CE2A-AFD6-467D-9832-6874D2F2FB34}" sibTransId="{1C725286-0CB9-4BEA-B504-989B250550FE}"/>
    <dgm:cxn modelId="{D46A2C11-3932-4112-92F9-23ACFB5C90BF}" type="presOf" srcId="{E2CA2794-E55E-4115-B553-45C4680B599F}" destId="{AE9D030D-3C1C-40D5-83A0-E5F67C7CAC17}" srcOrd="0" destOrd="0" presId="urn:microsoft.com/office/officeart/2018/2/layout/IconLabelList"/>
    <dgm:cxn modelId="{BB1E061A-072B-45FB-9A87-7DC5E8DEFDF8}" type="presOf" srcId="{20A2FB1F-DED1-49D0-98AD-CCC5B97240B5}" destId="{35D6EC4F-C1B3-40DE-8985-50CE2B1F7049}" srcOrd="0" destOrd="0" presId="urn:microsoft.com/office/officeart/2018/2/layout/IconLabelList"/>
    <dgm:cxn modelId="{D20EF837-19F1-46AC-B848-C10288ADD0CC}" srcId="{A91F8741-065B-4130-B798-450C29F4DB04}" destId="{20C46401-3AE8-4CA8-955A-135DF4EB0778}" srcOrd="3" destOrd="0" parTransId="{4DFBFC56-BE17-4C52-BBA7-D42B32326ED2}" sibTransId="{8088E99B-C157-45B4-9D12-F72D9B0046B0}"/>
    <dgm:cxn modelId="{AE4A7759-D2E6-4BBA-9963-03B251F2952E}" srcId="{A91F8741-065B-4130-B798-450C29F4DB04}" destId="{CC7DEE82-988A-4742-A550-6933EA397D62}" srcOrd="4" destOrd="0" parTransId="{A6E45C47-179B-4D23-8691-844BA48C5CAE}" sibTransId="{9F2FE725-2306-429A-9253-73AD9D6F04A7}"/>
    <dgm:cxn modelId="{5578BD7A-C700-4F46-8969-402D0B72766D}" srcId="{A91F8741-065B-4130-B798-450C29F4DB04}" destId="{EE80B3DB-86B1-4849-88B5-76B8DFAB2A89}" srcOrd="0" destOrd="0" parTransId="{FFAC1233-AD25-4643-AEE4-5988D51B54CE}" sibTransId="{D20476CE-8CC8-422A-8078-B0865E3C9D49}"/>
    <dgm:cxn modelId="{E34BB57B-2792-432F-881F-4CAC79BF0534}" srcId="{A91F8741-065B-4130-B798-450C29F4DB04}" destId="{20A2FB1F-DED1-49D0-98AD-CCC5B97240B5}" srcOrd="1" destOrd="0" parTransId="{7950E27A-4ECF-4DBB-A3EB-373B0ED483B1}" sibTransId="{D65E57D6-4C41-4634-807B-9229CD479994}"/>
    <dgm:cxn modelId="{A9626182-F31E-4B1D-9BF9-F71DA91E92B2}" type="presOf" srcId="{E7881050-2849-418C-9E6E-3ADAB95BC27D}" destId="{3805EC44-855C-442F-AB87-ED0D3FDE3EB1}" srcOrd="0" destOrd="0" presId="urn:microsoft.com/office/officeart/2018/2/layout/IconLabelList"/>
    <dgm:cxn modelId="{7ACE01D8-DFA7-4FFD-9DB9-1F44DD452337}" type="presOf" srcId="{EE80B3DB-86B1-4849-88B5-76B8DFAB2A89}" destId="{B9B28D1A-445B-4EB5-AF3E-8C0E639B1691}" srcOrd="0" destOrd="0" presId="urn:microsoft.com/office/officeart/2018/2/layout/IconLabelList"/>
    <dgm:cxn modelId="{1D1004DB-9310-4DB0-B166-1B4393833146}" srcId="{A91F8741-065B-4130-B798-450C29F4DB04}" destId="{E2CA2794-E55E-4115-B553-45C4680B599F}" srcOrd="2" destOrd="0" parTransId="{A44BAD2C-1679-4923-B3AB-0CEDB279C7B2}" sibTransId="{DF77C1C2-F9A8-4501-8369-8AE741056081}"/>
    <dgm:cxn modelId="{8AE0AAFF-8B76-4121-84B8-2489465971BF}" type="presOf" srcId="{20C46401-3AE8-4CA8-955A-135DF4EB0778}" destId="{5FC9DDCB-8F54-46AA-822C-4A131A0F4181}" srcOrd="0" destOrd="0" presId="urn:microsoft.com/office/officeart/2018/2/layout/IconLabelList"/>
    <dgm:cxn modelId="{E3A0BCDB-D8F1-4B10-98C8-78E313D8C993}" type="presParOf" srcId="{90A27A9A-8EED-441F-A946-53657A2A9896}" destId="{933F49A4-6854-47FF-9EE0-B0187E894791}" srcOrd="0" destOrd="0" presId="urn:microsoft.com/office/officeart/2018/2/layout/IconLabelList"/>
    <dgm:cxn modelId="{780C54EA-F5E1-4E36-896A-DCCEB8425371}" type="presParOf" srcId="{933F49A4-6854-47FF-9EE0-B0187E894791}" destId="{B272B922-2FC9-4691-BE28-27EC88B31D52}" srcOrd="0" destOrd="0" presId="urn:microsoft.com/office/officeart/2018/2/layout/IconLabelList"/>
    <dgm:cxn modelId="{775837FB-93A3-442F-9E70-8EBE9FAE025F}" type="presParOf" srcId="{933F49A4-6854-47FF-9EE0-B0187E894791}" destId="{EFA81058-8D2F-411A-8A8C-1DB8C78CAF50}" srcOrd="1" destOrd="0" presId="urn:microsoft.com/office/officeart/2018/2/layout/IconLabelList"/>
    <dgm:cxn modelId="{17D72134-4E5B-439F-9ECC-91213DEE3952}" type="presParOf" srcId="{933F49A4-6854-47FF-9EE0-B0187E894791}" destId="{B9B28D1A-445B-4EB5-AF3E-8C0E639B1691}" srcOrd="2" destOrd="0" presId="urn:microsoft.com/office/officeart/2018/2/layout/IconLabelList"/>
    <dgm:cxn modelId="{633A9A2B-7425-4C0E-8294-B7D559A4A0E8}" type="presParOf" srcId="{90A27A9A-8EED-441F-A946-53657A2A9896}" destId="{D8D5FB05-CAAC-482C-BA3A-47F722A41BC1}" srcOrd="1" destOrd="0" presId="urn:microsoft.com/office/officeart/2018/2/layout/IconLabelList"/>
    <dgm:cxn modelId="{9CA44CF7-210A-4BA4-87B3-57969C84C5ED}" type="presParOf" srcId="{90A27A9A-8EED-441F-A946-53657A2A9896}" destId="{52A6960F-6F3B-4A87-AE54-4EC7EA8F72F7}" srcOrd="2" destOrd="0" presId="urn:microsoft.com/office/officeart/2018/2/layout/IconLabelList"/>
    <dgm:cxn modelId="{B97BBC3E-2294-4D0F-86EE-AF2C580F4B63}" type="presParOf" srcId="{52A6960F-6F3B-4A87-AE54-4EC7EA8F72F7}" destId="{D7AC2D48-3895-43A4-A135-EFAB170ADB7D}" srcOrd="0" destOrd="0" presId="urn:microsoft.com/office/officeart/2018/2/layout/IconLabelList"/>
    <dgm:cxn modelId="{3F6C8FA8-53AE-4A32-A9A8-168078B76829}" type="presParOf" srcId="{52A6960F-6F3B-4A87-AE54-4EC7EA8F72F7}" destId="{2DF2D111-E772-4EB6-B0F7-71126D26EAEA}" srcOrd="1" destOrd="0" presId="urn:microsoft.com/office/officeart/2018/2/layout/IconLabelList"/>
    <dgm:cxn modelId="{43BEC07A-B23E-44B2-82E2-49C5C51EA7DD}" type="presParOf" srcId="{52A6960F-6F3B-4A87-AE54-4EC7EA8F72F7}" destId="{35D6EC4F-C1B3-40DE-8985-50CE2B1F7049}" srcOrd="2" destOrd="0" presId="urn:microsoft.com/office/officeart/2018/2/layout/IconLabelList"/>
    <dgm:cxn modelId="{46699A7F-7EFE-4582-8A39-ACB24FCAC187}" type="presParOf" srcId="{90A27A9A-8EED-441F-A946-53657A2A9896}" destId="{1CF9C4E5-D99C-447F-848C-52986C428AFC}" srcOrd="3" destOrd="0" presId="urn:microsoft.com/office/officeart/2018/2/layout/IconLabelList"/>
    <dgm:cxn modelId="{98586686-E1C1-4B4C-A7E8-3D13107DC469}" type="presParOf" srcId="{90A27A9A-8EED-441F-A946-53657A2A9896}" destId="{C01F2753-58D5-4FB2-AA70-5B0AC28D9F77}" srcOrd="4" destOrd="0" presId="urn:microsoft.com/office/officeart/2018/2/layout/IconLabelList"/>
    <dgm:cxn modelId="{59D24678-C669-4C01-B31A-148F834FB5F7}" type="presParOf" srcId="{C01F2753-58D5-4FB2-AA70-5B0AC28D9F77}" destId="{8F14A84B-F36D-47B9-B6B3-8092507D03FE}" srcOrd="0" destOrd="0" presId="urn:microsoft.com/office/officeart/2018/2/layout/IconLabelList"/>
    <dgm:cxn modelId="{3A38A885-6367-47D6-90D7-9F79DE9184DA}" type="presParOf" srcId="{C01F2753-58D5-4FB2-AA70-5B0AC28D9F77}" destId="{9B3DC772-FF82-4C31-94F8-5862653DAAC0}" srcOrd="1" destOrd="0" presId="urn:microsoft.com/office/officeart/2018/2/layout/IconLabelList"/>
    <dgm:cxn modelId="{DAE3DB33-A88E-4409-846D-A8100DA51D81}" type="presParOf" srcId="{C01F2753-58D5-4FB2-AA70-5B0AC28D9F77}" destId="{AE9D030D-3C1C-40D5-83A0-E5F67C7CAC17}" srcOrd="2" destOrd="0" presId="urn:microsoft.com/office/officeart/2018/2/layout/IconLabelList"/>
    <dgm:cxn modelId="{3D44C63C-FAC8-4768-8A89-AC28AC85EE73}" type="presParOf" srcId="{90A27A9A-8EED-441F-A946-53657A2A9896}" destId="{BECA0133-40C1-4C38-BBAF-5269A5108FAE}" srcOrd="5" destOrd="0" presId="urn:microsoft.com/office/officeart/2018/2/layout/IconLabelList"/>
    <dgm:cxn modelId="{18EB5D8A-1373-4073-AFE6-FC7E06C0AB98}" type="presParOf" srcId="{90A27A9A-8EED-441F-A946-53657A2A9896}" destId="{D10F6BBB-E095-4329-9E9F-262A6BA6EB57}" srcOrd="6" destOrd="0" presId="urn:microsoft.com/office/officeart/2018/2/layout/IconLabelList"/>
    <dgm:cxn modelId="{F17D49DE-FCB8-471A-8D80-CC03255FB00B}" type="presParOf" srcId="{D10F6BBB-E095-4329-9E9F-262A6BA6EB57}" destId="{C9D4CE8A-B9D9-4639-95ED-79D8CBB74277}" srcOrd="0" destOrd="0" presId="urn:microsoft.com/office/officeart/2018/2/layout/IconLabelList"/>
    <dgm:cxn modelId="{2DF622FB-11F7-4620-B8B7-6444DC3FFB08}" type="presParOf" srcId="{D10F6BBB-E095-4329-9E9F-262A6BA6EB57}" destId="{63C33B4C-B80D-4EB8-AEC7-AA5790A8D194}" srcOrd="1" destOrd="0" presId="urn:microsoft.com/office/officeart/2018/2/layout/IconLabelList"/>
    <dgm:cxn modelId="{564BE44D-A9CE-40A3-A03A-EC7D0ACC2DAD}" type="presParOf" srcId="{D10F6BBB-E095-4329-9E9F-262A6BA6EB57}" destId="{5FC9DDCB-8F54-46AA-822C-4A131A0F4181}" srcOrd="2" destOrd="0" presId="urn:microsoft.com/office/officeart/2018/2/layout/IconLabelList"/>
    <dgm:cxn modelId="{62E0DB55-A527-4895-9479-E8B113497D78}" type="presParOf" srcId="{90A27A9A-8EED-441F-A946-53657A2A9896}" destId="{E3454A36-3041-4402-BF72-7430FF66A892}" srcOrd="7" destOrd="0" presId="urn:microsoft.com/office/officeart/2018/2/layout/IconLabelList"/>
    <dgm:cxn modelId="{EF81EC0C-57D3-484B-93D4-C882D3FCF0B6}" type="presParOf" srcId="{90A27A9A-8EED-441F-A946-53657A2A9896}" destId="{EAE87EE7-E9F4-494C-AA79-B931DE5A1FD3}" srcOrd="8" destOrd="0" presId="urn:microsoft.com/office/officeart/2018/2/layout/IconLabelList"/>
    <dgm:cxn modelId="{FF77A0D4-3C86-4468-8892-ADCEAA7A7A39}" type="presParOf" srcId="{EAE87EE7-E9F4-494C-AA79-B931DE5A1FD3}" destId="{75145467-543F-46DC-972D-B0E30ECF564D}" srcOrd="0" destOrd="0" presId="urn:microsoft.com/office/officeart/2018/2/layout/IconLabelList"/>
    <dgm:cxn modelId="{EFBFC4B4-B457-4453-A8DA-068959208D55}" type="presParOf" srcId="{EAE87EE7-E9F4-494C-AA79-B931DE5A1FD3}" destId="{82272927-BB8D-4862-B3C0-7148A9971BC2}" srcOrd="1" destOrd="0" presId="urn:microsoft.com/office/officeart/2018/2/layout/IconLabelList"/>
    <dgm:cxn modelId="{978F495F-F372-4E28-90CF-DCD31E0BAAED}" type="presParOf" srcId="{EAE87EE7-E9F4-494C-AA79-B931DE5A1FD3}" destId="{05A888F1-EF92-487A-BBF2-39F074A51465}" srcOrd="2" destOrd="0" presId="urn:microsoft.com/office/officeart/2018/2/layout/IconLabelList"/>
    <dgm:cxn modelId="{A41A3087-2240-447D-B035-6F9DF5E23D9A}" type="presParOf" srcId="{90A27A9A-8EED-441F-A946-53657A2A9896}" destId="{6666FDE2-9C05-4120-8C26-902E65E95C08}" srcOrd="9" destOrd="0" presId="urn:microsoft.com/office/officeart/2018/2/layout/IconLabelList"/>
    <dgm:cxn modelId="{BAE65A19-483A-48E1-8E10-7FCAD85600F9}" type="presParOf" srcId="{90A27A9A-8EED-441F-A946-53657A2A9896}" destId="{8632E417-E9B0-4725-97B0-883B20C4DB40}" srcOrd="10" destOrd="0" presId="urn:microsoft.com/office/officeart/2018/2/layout/IconLabelList"/>
    <dgm:cxn modelId="{6830C291-F869-4588-AC50-C63103DB138E}" type="presParOf" srcId="{8632E417-E9B0-4725-97B0-883B20C4DB40}" destId="{7734C7D8-5F44-4914-AE54-E4B0D8F6B3FF}" srcOrd="0" destOrd="0" presId="urn:microsoft.com/office/officeart/2018/2/layout/IconLabelList"/>
    <dgm:cxn modelId="{BB1B9B93-610A-4F84-8892-5FA424EDA72B}" type="presParOf" srcId="{8632E417-E9B0-4725-97B0-883B20C4DB40}" destId="{9877F674-65C4-4112-9A68-FB0E09540661}" srcOrd="1" destOrd="0" presId="urn:microsoft.com/office/officeart/2018/2/layout/IconLabelList"/>
    <dgm:cxn modelId="{240E95A8-8F90-40D5-B19F-FE917D6F9AB8}" type="presParOf" srcId="{8632E417-E9B0-4725-97B0-883B20C4DB40}" destId="{3805EC44-855C-442F-AB87-ED0D3FDE3EB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2B922-2FC9-4691-BE28-27EC88B31D52}">
      <dsp:nvSpPr>
        <dsp:cNvPr id="0" name=""/>
        <dsp:cNvSpPr/>
      </dsp:nvSpPr>
      <dsp:spPr>
        <a:xfrm>
          <a:off x="411238" y="271647"/>
          <a:ext cx="549755" cy="5497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B28D1A-445B-4EB5-AF3E-8C0E639B1691}">
      <dsp:nvSpPr>
        <dsp:cNvPr id="0" name=""/>
        <dsp:cNvSpPr/>
      </dsp:nvSpPr>
      <dsp:spPr>
        <a:xfrm>
          <a:off x="75276" y="1020874"/>
          <a:ext cx="1221679" cy="48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u="sng" kern="1200"/>
            <a:t>Para a lua, foi aplicada uma SpotLight.</a:t>
          </a:r>
          <a:endParaRPr lang="en-US" sz="1100" u="sng" kern="1200"/>
        </a:p>
      </dsp:txBody>
      <dsp:txXfrm>
        <a:off x="75276" y="1020874"/>
        <a:ext cx="1221679" cy="488671"/>
      </dsp:txXfrm>
    </dsp:sp>
    <dsp:sp modelId="{D7AC2D48-3895-43A4-A135-EFAB170ADB7D}">
      <dsp:nvSpPr>
        <dsp:cNvPr id="0" name=""/>
        <dsp:cNvSpPr/>
      </dsp:nvSpPr>
      <dsp:spPr>
        <a:xfrm>
          <a:off x="1846711" y="271647"/>
          <a:ext cx="549755" cy="5497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6EC4F-C1B3-40DE-8985-50CE2B1F7049}">
      <dsp:nvSpPr>
        <dsp:cNvPr id="0" name=""/>
        <dsp:cNvSpPr/>
      </dsp:nvSpPr>
      <dsp:spPr>
        <a:xfrm>
          <a:off x="1510750" y="1020874"/>
          <a:ext cx="1221679" cy="48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u="sng" kern="1200"/>
            <a:t>Para o sol, foi aplicada  uma DirectionalLight.</a:t>
          </a:r>
          <a:endParaRPr lang="en-US" sz="1100" u="sng" kern="1200"/>
        </a:p>
      </dsp:txBody>
      <dsp:txXfrm>
        <a:off x="1510750" y="1020874"/>
        <a:ext cx="1221679" cy="488671"/>
      </dsp:txXfrm>
    </dsp:sp>
    <dsp:sp modelId="{8F14A84B-F36D-47B9-B6B3-8092507D03FE}">
      <dsp:nvSpPr>
        <dsp:cNvPr id="0" name=""/>
        <dsp:cNvSpPr/>
      </dsp:nvSpPr>
      <dsp:spPr>
        <a:xfrm>
          <a:off x="3282185" y="271647"/>
          <a:ext cx="549755" cy="5497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D030D-3C1C-40D5-83A0-E5F67C7CAC17}">
      <dsp:nvSpPr>
        <dsp:cNvPr id="0" name=""/>
        <dsp:cNvSpPr/>
      </dsp:nvSpPr>
      <dsp:spPr>
        <a:xfrm>
          <a:off x="2946223" y="1020874"/>
          <a:ext cx="1221679" cy="48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u="sng" kern="1200"/>
            <a:t>De seguida, foram criadas instruções de forma a detetar em que parte do dia está (dia ou noite).</a:t>
          </a:r>
          <a:endParaRPr lang="en-US" sz="1100" u="sng" kern="1200"/>
        </a:p>
      </dsp:txBody>
      <dsp:txXfrm>
        <a:off x="2946223" y="1020874"/>
        <a:ext cx="1221679" cy="488671"/>
      </dsp:txXfrm>
    </dsp:sp>
    <dsp:sp modelId="{C9D4CE8A-B9D9-4639-95ED-79D8CBB74277}">
      <dsp:nvSpPr>
        <dsp:cNvPr id="0" name=""/>
        <dsp:cNvSpPr/>
      </dsp:nvSpPr>
      <dsp:spPr>
        <a:xfrm>
          <a:off x="4717659" y="271647"/>
          <a:ext cx="549755" cy="5497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9DDCB-8F54-46AA-822C-4A131A0F4181}">
      <dsp:nvSpPr>
        <dsp:cNvPr id="0" name=""/>
        <dsp:cNvSpPr/>
      </dsp:nvSpPr>
      <dsp:spPr>
        <a:xfrm>
          <a:off x="4381697" y="1020874"/>
          <a:ext cx="1221679" cy="48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u="sng" kern="1200"/>
            <a:t>Consoante isso, são adicionadas à scene as respetivas luzes e os backgrounds.</a:t>
          </a:r>
          <a:endParaRPr lang="en-US" sz="1100" u="sng" kern="1200"/>
        </a:p>
      </dsp:txBody>
      <dsp:txXfrm>
        <a:off x="4381697" y="1020874"/>
        <a:ext cx="1221679" cy="488671"/>
      </dsp:txXfrm>
    </dsp:sp>
    <dsp:sp modelId="{75145467-543F-46DC-972D-B0E30ECF564D}">
      <dsp:nvSpPr>
        <dsp:cNvPr id="0" name=""/>
        <dsp:cNvSpPr/>
      </dsp:nvSpPr>
      <dsp:spPr>
        <a:xfrm>
          <a:off x="6153132" y="271647"/>
          <a:ext cx="549755" cy="5497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A888F1-EF92-487A-BBF2-39F074A51465}">
      <dsp:nvSpPr>
        <dsp:cNvPr id="0" name=""/>
        <dsp:cNvSpPr/>
      </dsp:nvSpPr>
      <dsp:spPr>
        <a:xfrm>
          <a:off x="5817170" y="1020874"/>
          <a:ext cx="1221679" cy="48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b="0" i="0" u="sng" kern="1200"/>
            <a:t>Posteriormente, é adicionado ao sol e à lua o movimento circular com base no time.</a:t>
          </a:r>
          <a:endParaRPr lang="en-US" sz="1100" u="sng" kern="1200"/>
        </a:p>
      </dsp:txBody>
      <dsp:txXfrm>
        <a:off x="5817170" y="1020874"/>
        <a:ext cx="1221679" cy="488671"/>
      </dsp:txXfrm>
    </dsp:sp>
    <dsp:sp modelId="{7734C7D8-5F44-4914-AE54-E4B0D8F6B3FF}">
      <dsp:nvSpPr>
        <dsp:cNvPr id="0" name=""/>
        <dsp:cNvSpPr/>
      </dsp:nvSpPr>
      <dsp:spPr>
        <a:xfrm>
          <a:off x="3298766" y="1882030"/>
          <a:ext cx="549755" cy="54975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5EC44-855C-442F-AB87-ED0D3FDE3EB1}">
      <dsp:nvSpPr>
        <dsp:cNvPr id="0" name=""/>
        <dsp:cNvSpPr/>
      </dsp:nvSpPr>
      <dsp:spPr>
        <a:xfrm>
          <a:off x="2946223" y="2564192"/>
          <a:ext cx="1221679" cy="48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u="sng" kern="1200"/>
            <a:t>Por fim, são definidos os alvos das luzes de forma a seguir o movimento das meshes.</a:t>
          </a:r>
          <a:endParaRPr lang="en-US" sz="1100" u="sng" kern="1200"/>
        </a:p>
      </dsp:txBody>
      <dsp:txXfrm>
        <a:off x="2946223" y="2564192"/>
        <a:ext cx="1221679" cy="488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57C4B-6B93-C44F-A4EF-E5953C695AFA}" type="datetimeFigureOut">
              <a:rPr lang="en-PT" smtClean="0"/>
              <a:t>06/07/2023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AD5FE-0699-0B4B-BA75-2D7DCCD528F9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94545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179D01A-63EC-BA44-873B-5715999995CE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9D82-D1CC-8245-9B54-780AB73FCE05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599C-4B8C-CB4C-BE71-E18505D34DB4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2E02B-6A1F-5F4D-A2DD-D39AF68D29F9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CB77C3-84E8-5D4F-89F7-85BF37C3E709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A7C7-B1F0-6442-8112-D7F3710D7FD5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FE9E-7445-BF40-8C00-844D0B437F6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AA93-8374-7548-8A61-A3C403B31574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468EE-AB9D-1740-B7F4-2F0FB3FDC2E1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43D31E-606B-EC4D-8B3B-E76D921BBEC1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F9F068-A09C-8045-9FEF-94B1D6F934D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F3012DE-86A6-DE46-91FB-98778447B2C2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hreejs.org/" TargetMode="External"/><Relationship Id="rId2" Type="http://schemas.openxmlformats.org/officeDocument/2006/relationships/hyperlink" Target="https://sketchfab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6A5D0-A9F5-E442-9918-7D4CDD62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Praia da Barra</a:t>
            </a:r>
            <a:endParaRPr lang="en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AEB34-BA37-4D4E-A05B-2BFE2C0C1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986608" cy="1086237"/>
          </a:xfrm>
        </p:spPr>
        <p:txBody>
          <a:bodyPr>
            <a:normAutofit/>
          </a:bodyPr>
          <a:lstStyle/>
          <a:p>
            <a:r>
              <a:rPr lang="pt-PT" dirty="0"/>
              <a:t>Ricardo Antunes</a:t>
            </a:r>
            <a:endParaRPr lang="en-PT" dirty="0"/>
          </a:p>
          <a:p>
            <a:r>
              <a:rPr lang="en-PT" dirty="0"/>
              <a:t>Introdução à Computação Gráfica – 202</a:t>
            </a:r>
            <a:r>
              <a:rPr lang="pt-PT" dirty="0"/>
              <a:t>2</a:t>
            </a:r>
            <a:r>
              <a:rPr lang="en-PT" dirty="0"/>
              <a:t>/202</a:t>
            </a:r>
            <a:r>
              <a:rPr lang="pt-PT" dirty="0"/>
              <a:t>3</a:t>
            </a:r>
            <a:r>
              <a:rPr lang="en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56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93867-8B48-7A49-9DDD-95C22CFAC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/>
              <a:t>1ª </a:t>
            </a:r>
            <a:r>
              <a:rPr lang="en-US" sz="4800" cap="all" dirty="0" err="1"/>
              <a:t>eNTREGA</a:t>
            </a:r>
            <a:endParaRPr lang="en-US" sz="4800" cap="all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8A2DDAE-34F6-1CD0-9D63-64A025E34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81" b="3939"/>
          <a:stretch/>
        </p:blipFill>
        <p:spPr>
          <a:xfrm>
            <a:off x="0" y="17485"/>
            <a:ext cx="12191980" cy="43602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95A58-689F-2D48-A0DD-7E166009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5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AF6F926-5305-3A02-855F-05D09510C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00" r="-1" b="-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DEFEB45-3815-34D7-EC75-D7696D5F7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cap="all" dirty="0" err="1"/>
              <a:t>Principais</a:t>
            </a:r>
            <a:r>
              <a:rPr lang="en-US" sz="2000" cap="all" dirty="0"/>
              <a:t> </a:t>
            </a:r>
            <a:r>
              <a:rPr lang="en-US" sz="2000" cap="all" dirty="0" err="1"/>
              <a:t>alterações</a:t>
            </a:r>
            <a:r>
              <a:rPr lang="en-US" sz="2000" cap="all" dirty="0"/>
              <a:t>:</a:t>
            </a:r>
            <a:br>
              <a:rPr lang="en-US" sz="2000" cap="all" dirty="0"/>
            </a:br>
            <a:br>
              <a:rPr lang="en-US" sz="2000" cap="all" dirty="0"/>
            </a:br>
            <a:endParaRPr lang="en-US" sz="2000" cap="all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481E8E-BCA4-9A95-FE2B-EB80F0A555FF}"/>
              </a:ext>
            </a:extLst>
          </p:cNvPr>
          <p:cNvSpPr txBox="1"/>
          <p:nvPr/>
        </p:nvSpPr>
        <p:spPr>
          <a:xfrm>
            <a:off x="1885959" y="3211287"/>
            <a:ext cx="4891887" cy="2068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500" dirty="0" err="1">
                <a:solidFill>
                  <a:schemeClr val="tx2"/>
                </a:solidFill>
              </a:rPr>
              <a:t>Limitação</a:t>
            </a:r>
            <a:r>
              <a:rPr lang="en-US" sz="1500" dirty="0">
                <a:solidFill>
                  <a:schemeClr val="tx2"/>
                </a:solidFill>
              </a:rPr>
              <a:t> do </a:t>
            </a:r>
            <a:r>
              <a:rPr lang="en-US" sz="1500" dirty="0" err="1">
                <a:solidFill>
                  <a:schemeClr val="tx2"/>
                </a:solidFill>
              </a:rPr>
              <a:t>movimento</a:t>
            </a:r>
            <a:r>
              <a:rPr lang="en-US" sz="1500" dirty="0">
                <a:solidFill>
                  <a:schemeClr val="tx2"/>
                </a:solidFill>
              </a:rPr>
              <a:t> do </a:t>
            </a:r>
            <a:r>
              <a:rPr lang="en-US" sz="1500" dirty="0" err="1">
                <a:solidFill>
                  <a:schemeClr val="tx2"/>
                </a:solidFill>
              </a:rPr>
              <a:t>barco</a:t>
            </a:r>
            <a:r>
              <a:rPr lang="en-US" sz="1500" dirty="0">
                <a:solidFill>
                  <a:schemeClr val="tx2"/>
                </a:solidFill>
              </a:rPr>
              <a:t>.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pt-PT" sz="1600" b="0" i="0" dirty="0">
                <a:solidFill>
                  <a:srgbClr val="D1D5DB"/>
                </a:solidFill>
                <a:effectLst/>
                <a:latin typeface="Söhne"/>
              </a:rPr>
              <a:t>Criação de um avião com animação.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500" dirty="0" err="1">
                <a:solidFill>
                  <a:schemeClr val="tx2"/>
                </a:solidFill>
              </a:rPr>
              <a:t>Criação</a:t>
            </a:r>
            <a:r>
              <a:rPr lang="en-US" sz="1500" dirty="0">
                <a:solidFill>
                  <a:schemeClr val="tx2"/>
                </a:solidFill>
              </a:rPr>
              <a:t> de 2 views: view do </a:t>
            </a:r>
            <a:r>
              <a:rPr lang="en-US" sz="1500" dirty="0" err="1">
                <a:solidFill>
                  <a:schemeClr val="tx2"/>
                </a:solidFill>
              </a:rPr>
              <a:t>barco</a:t>
            </a:r>
            <a:r>
              <a:rPr lang="en-US" sz="1500" dirty="0">
                <a:solidFill>
                  <a:schemeClr val="tx2"/>
                </a:solidFill>
              </a:rPr>
              <a:t> e view do </a:t>
            </a:r>
            <a:r>
              <a:rPr lang="en-US" sz="1500" dirty="0" err="1">
                <a:solidFill>
                  <a:schemeClr val="tx2"/>
                </a:solidFill>
              </a:rPr>
              <a:t>farol</a:t>
            </a:r>
            <a:r>
              <a:rPr lang="en-US" sz="1500" dirty="0">
                <a:solidFill>
                  <a:schemeClr val="tx2"/>
                </a:solidFill>
              </a:rPr>
              <a:t>.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500" dirty="0" err="1">
                <a:solidFill>
                  <a:schemeClr val="tx2"/>
                </a:solidFill>
              </a:rPr>
              <a:t>Alteração</a:t>
            </a:r>
            <a:r>
              <a:rPr lang="en-US" sz="1500" dirty="0">
                <a:solidFill>
                  <a:schemeClr val="tx2"/>
                </a:solidFill>
              </a:rPr>
              <a:t> do </a:t>
            </a:r>
            <a:r>
              <a:rPr lang="en-US" sz="1500" dirty="0" err="1">
                <a:solidFill>
                  <a:schemeClr val="tx2"/>
                </a:solidFill>
              </a:rPr>
              <a:t>ambiente</a:t>
            </a:r>
            <a:r>
              <a:rPr lang="en-US" sz="1500" dirty="0">
                <a:solidFill>
                  <a:schemeClr val="tx2"/>
                </a:solidFill>
              </a:rPr>
              <a:t> entre </a:t>
            </a:r>
            <a:r>
              <a:rPr lang="en-US" sz="1500" dirty="0" err="1">
                <a:solidFill>
                  <a:schemeClr val="tx2"/>
                </a:solidFill>
              </a:rPr>
              <a:t>dia</a:t>
            </a:r>
            <a:r>
              <a:rPr lang="en-US" sz="1500" dirty="0">
                <a:solidFill>
                  <a:schemeClr val="tx2"/>
                </a:solidFill>
              </a:rPr>
              <a:t> e </a:t>
            </a:r>
            <a:r>
              <a:rPr lang="en-US" sz="1500" dirty="0" err="1">
                <a:solidFill>
                  <a:schemeClr val="tx2"/>
                </a:solidFill>
              </a:rPr>
              <a:t>noite</a:t>
            </a:r>
            <a:r>
              <a:rPr lang="en-US" sz="1500" dirty="0">
                <a:solidFill>
                  <a:schemeClr val="tx2"/>
                </a:solidFill>
              </a:rPr>
              <a:t>.</a:t>
            </a:r>
            <a:endParaRPr lang="en-US" sz="1500" u="sng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500" dirty="0" err="1">
                <a:solidFill>
                  <a:schemeClr val="tx2"/>
                </a:solidFill>
              </a:rPr>
              <a:t>Adição</a:t>
            </a:r>
            <a:r>
              <a:rPr lang="en-US" sz="1500" dirty="0">
                <a:solidFill>
                  <a:schemeClr val="tx2"/>
                </a:solidFill>
              </a:rPr>
              <a:t> de </a:t>
            </a:r>
            <a:r>
              <a:rPr lang="en-US" sz="1500" dirty="0" err="1">
                <a:solidFill>
                  <a:schemeClr val="tx2"/>
                </a:solidFill>
              </a:rPr>
              <a:t>gltfs</a:t>
            </a:r>
            <a:r>
              <a:rPr lang="en-US" sz="1500" dirty="0">
                <a:solidFill>
                  <a:schemeClr val="tx2"/>
                </a:solidFill>
              </a:rPr>
              <a:t> e </a:t>
            </a:r>
            <a:r>
              <a:rPr lang="en-US" sz="1500" dirty="0" err="1">
                <a:solidFill>
                  <a:schemeClr val="tx2"/>
                </a:solidFill>
              </a:rPr>
              <a:t>alteração</a:t>
            </a:r>
            <a:r>
              <a:rPr lang="en-US" sz="1500" dirty="0">
                <a:solidFill>
                  <a:schemeClr val="tx2"/>
                </a:solidFill>
              </a:rPr>
              <a:t> das </a:t>
            </a:r>
            <a:r>
              <a:rPr lang="en-US" sz="1500" dirty="0" err="1">
                <a:solidFill>
                  <a:schemeClr val="tx2"/>
                </a:solidFill>
              </a:rPr>
              <a:t>respetivas</a:t>
            </a:r>
            <a:r>
              <a:rPr lang="en-US" sz="1500" dirty="0">
                <a:solidFill>
                  <a:schemeClr val="tx2"/>
                </a:solidFill>
              </a:rPr>
              <a:t> cores.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500" dirty="0" err="1">
                <a:solidFill>
                  <a:schemeClr val="tx2"/>
                </a:solidFill>
              </a:rPr>
              <a:t>Uso</a:t>
            </a:r>
            <a:r>
              <a:rPr lang="en-US" sz="1500" dirty="0">
                <a:solidFill>
                  <a:schemeClr val="tx2"/>
                </a:solidFill>
              </a:rPr>
              <a:t> de </a:t>
            </a:r>
            <a:r>
              <a:rPr lang="en-US" sz="1500" dirty="0" err="1">
                <a:solidFill>
                  <a:schemeClr val="tx2"/>
                </a:solidFill>
              </a:rPr>
              <a:t>novas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luzes</a:t>
            </a:r>
            <a:r>
              <a:rPr lang="en-US" sz="1500" dirty="0">
                <a:solidFill>
                  <a:schemeClr val="tx2"/>
                </a:solidFill>
              </a:rPr>
              <a:t> (</a:t>
            </a:r>
            <a:r>
              <a:rPr lang="en-US" sz="1500" dirty="0" err="1">
                <a:solidFill>
                  <a:schemeClr val="tx2"/>
                </a:solidFill>
              </a:rPr>
              <a:t>SpotLight</a:t>
            </a:r>
            <a:r>
              <a:rPr lang="en-US" sz="1500" dirty="0">
                <a:solidFill>
                  <a:schemeClr val="tx2"/>
                </a:solidFill>
              </a:rPr>
              <a:t> e </a:t>
            </a:r>
            <a:r>
              <a:rPr lang="en-US" sz="1500" dirty="0" err="1">
                <a:solidFill>
                  <a:schemeClr val="tx2"/>
                </a:solidFill>
              </a:rPr>
              <a:t>DirectionalLight</a:t>
            </a:r>
            <a:r>
              <a:rPr lang="en-US" sz="1500" dirty="0">
                <a:solidFill>
                  <a:schemeClr val="tx2"/>
                </a:solidFill>
              </a:rPr>
              <a:t>).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ETC..</a:t>
            </a:r>
            <a:endParaRPr lang="en-US" sz="15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95A58-689F-2D48-A0DD-7E166009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1828" y="6453386"/>
            <a:ext cx="1337199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624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DEFEB45-3815-34D7-EC75-D7696D5F7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5888" y="490462"/>
            <a:ext cx="10720685" cy="9367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000" cap="all" dirty="0" err="1"/>
              <a:t>Alteração</a:t>
            </a:r>
            <a:r>
              <a:rPr lang="en-US" sz="3000" cap="all" dirty="0"/>
              <a:t> do </a:t>
            </a:r>
            <a:r>
              <a:rPr lang="en-US" sz="3000" cap="all" dirty="0" err="1"/>
              <a:t>ambiente</a:t>
            </a:r>
            <a:r>
              <a:rPr lang="en-US" sz="3000" cap="all" dirty="0"/>
              <a:t>:</a:t>
            </a:r>
            <a:br>
              <a:rPr lang="en-US" sz="3000" cap="all" dirty="0"/>
            </a:br>
            <a:br>
              <a:rPr lang="en-US" sz="3000" cap="all" dirty="0"/>
            </a:br>
            <a:endParaRPr lang="en-US" sz="3000" cap="all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95A58-689F-2D48-A0DD-7E166009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7FB923-975F-8860-A9A0-4ED101E5C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061" y="358598"/>
            <a:ext cx="3721472" cy="293268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236AE5F-7D52-B469-1F29-5C9276F9E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947" y="3430983"/>
            <a:ext cx="3721472" cy="295799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3783A16-016F-AB4D-3489-55B73DF17C43}"/>
              </a:ext>
            </a:extLst>
          </p:cNvPr>
          <p:cNvSpPr txBox="1"/>
          <p:nvPr/>
        </p:nvSpPr>
        <p:spPr>
          <a:xfrm>
            <a:off x="652532" y="4752847"/>
            <a:ext cx="68844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Nota: 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São criadas novas texturas para representar o sol e a lua utilizando a classe </a:t>
            </a:r>
            <a:r>
              <a:rPr kumimoji="0" lang="pt-PT" altLang="pt-PT" sz="1400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THREE.TextureLoader</a:t>
            </a:r>
            <a:r>
              <a:rPr kumimoji="0" lang="pt-PT" altLang="pt-PT" sz="1400" b="1" i="0" u="none" strike="noStrike" cap="none" normalizeH="0" baseline="0" dirty="0">
                <a:ln>
                  <a:noFill/>
                </a:ln>
                <a:effectLst/>
                <a:latin typeface="Söhne Mono"/>
              </a:rPr>
              <a:t>()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effectLst/>
              </a:rPr>
              <a:t> .</a:t>
            </a:r>
            <a:endParaRPr kumimoji="0" lang="pt-PT" altLang="pt-PT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lang="pt-PT" u="sng" dirty="0"/>
          </a:p>
        </p:txBody>
      </p:sp>
      <p:graphicFrame>
        <p:nvGraphicFramePr>
          <p:cNvPr id="43" name="CaixaDeTexto 6">
            <a:extLst>
              <a:ext uri="{FF2B5EF4-FFF2-40B4-BE49-F238E27FC236}">
                <a16:creationId xmlns:a16="http://schemas.microsoft.com/office/drawing/2014/main" id="{4D4BF9CE-0139-6AD5-F14C-520CF2563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1861712"/>
              </p:ext>
            </p:extLst>
          </p:nvPr>
        </p:nvGraphicFramePr>
        <p:xfrm>
          <a:off x="370241" y="1122039"/>
          <a:ext cx="7114127" cy="3324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5814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2EF92-8F2E-AB41-A022-66A64094B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Referências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39320-29E9-D146-A8DD-FF460615A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https://sketchfab.com/</a:t>
            </a:r>
            <a:endParaRPr lang="en-GB" dirty="0"/>
          </a:p>
          <a:p>
            <a:r>
              <a:rPr lang="en-GB" dirty="0">
                <a:hlinkClick r:id="rId3"/>
              </a:rPr>
              <a:t>https://threejs.org/</a:t>
            </a:r>
            <a:endParaRPr lang="en-GB" dirty="0"/>
          </a:p>
          <a:p>
            <a:r>
              <a:rPr lang="en-GB" dirty="0"/>
              <a:t>Material </a:t>
            </a:r>
            <a:r>
              <a:rPr lang="en-GB" dirty="0" err="1"/>
              <a:t>fornecido</a:t>
            </a:r>
            <a:r>
              <a:rPr lang="en-GB" dirty="0"/>
              <a:t> </a:t>
            </a:r>
            <a:r>
              <a:rPr lang="en-GB" dirty="0" err="1"/>
              <a:t>pelo</a:t>
            </a:r>
            <a:r>
              <a:rPr lang="en-GB" dirty="0"/>
              <a:t> </a:t>
            </a:r>
            <a:r>
              <a:rPr lang="en-GB" dirty="0" err="1"/>
              <a:t>Docente</a:t>
            </a:r>
            <a:r>
              <a:rPr lang="en-GB" dirty="0"/>
              <a:t> </a:t>
            </a:r>
            <a:r>
              <a:rPr lang="en-GB" dirty="0" err="1"/>
              <a:t>nas</a:t>
            </a:r>
            <a:r>
              <a:rPr lang="en-GB" dirty="0"/>
              <a:t> aulas </a:t>
            </a:r>
          </a:p>
          <a:p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F745A-3C59-5B4E-8ACB-FFBB80EA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9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39320-29E9-D146-A8DD-FF460615A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985" y="818276"/>
            <a:ext cx="10582712" cy="5221448"/>
          </a:xfrm>
        </p:spPr>
        <p:txBody>
          <a:bodyPr/>
          <a:lstStyle/>
          <a:p>
            <a:pPr marL="0" indent="0">
              <a:buNone/>
            </a:pPr>
            <a:r>
              <a:rPr lang="pt-PT" sz="3200" b="1" dirty="0"/>
              <a:t>Link do projeto </a:t>
            </a:r>
            <a:r>
              <a:rPr lang="pt-PT" sz="3200" b="1" dirty="0" err="1"/>
              <a:t>deployed</a:t>
            </a:r>
            <a:r>
              <a:rPr lang="pt-PT" sz="3200" b="1" dirty="0"/>
              <a:t>: </a:t>
            </a:r>
            <a:r>
              <a:rPr lang="pt-PT" dirty="0"/>
              <a:t>https://icg-praia-da-barra.netlify.app/</a:t>
            </a:r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F745A-3C59-5B4E-8ACB-FFBB80EA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474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m texto, céu, captura de ecrã, ar livre&#10;&#10;Descrição gerada automaticamente">
            <a:extLst>
              <a:ext uri="{FF2B5EF4-FFF2-40B4-BE49-F238E27FC236}">
                <a16:creationId xmlns:a16="http://schemas.microsoft.com/office/drawing/2014/main" id="{A9A61F09-88B7-B157-C5A9-60EA678F2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89" r="1" b="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E09F0-ABB9-DF44-B3F3-60829D9DB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anchor="ctr">
            <a:normAutofit/>
          </a:bodyPr>
          <a:lstStyle/>
          <a:p>
            <a:r>
              <a:rPr lang="en-PT" sz="3600" dirty="0"/>
              <a:t>Ideias principais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14B2-A9D6-3B41-A079-CFF2AF747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959" y="3211287"/>
            <a:ext cx="4891887" cy="2068284"/>
          </a:xfrm>
        </p:spPr>
        <p:txBody>
          <a:bodyPr>
            <a:normAutofit fontScale="92500" lnSpcReduction="10000"/>
          </a:bodyPr>
          <a:lstStyle/>
          <a:p>
            <a:r>
              <a:rPr lang="pt-PT" dirty="0"/>
              <a:t>Praia da barra</a:t>
            </a:r>
          </a:p>
          <a:p>
            <a:r>
              <a:rPr lang="pt-PT" dirty="0"/>
              <a:t>Modelos GLTF</a:t>
            </a:r>
          </a:p>
          <a:p>
            <a:r>
              <a:rPr lang="en-PT" dirty="0"/>
              <a:t>Interação com o Utilizador</a:t>
            </a:r>
          </a:p>
          <a:p>
            <a:r>
              <a:rPr lang="pt-PT" dirty="0"/>
              <a:t>Alteração do ambiente</a:t>
            </a:r>
          </a:p>
          <a:p>
            <a:r>
              <a:rPr lang="pt-PT" dirty="0"/>
              <a:t>Deteção de colisões</a:t>
            </a:r>
            <a:endParaRPr lang="en-PT" dirty="0"/>
          </a:p>
          <a:p>
            <a:pPr marL="0" indent="0">
              <a:buNone/>
            </a:pPr>
            <a:endParaRPr lang="en-PT" u="sng" dirty="0"/>
          </a:p>
          <a:p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A7FB4-F858-9941-AD77-38585752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1828" y="6453386"/>
            <a:ext cx="1337199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042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8" name="Rectangle 24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02083" y="4997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106F9B54-F305-4775-AC5C-49CFF059A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7"/>
            <a:ext cx="12192000" cy="232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93867-8B48-7A49-9DDD-95C22CFAC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850163"/>
            <a:ext cx="10869750" cy="10439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dirty="0" err="1">
                <a:solidFill>
                  <a:schemeClr val="bg1"/>
                </a:solidFill>
              </a:rPr>
              <a:t>Modelos</a:t>
            </a:r>
            <a:endParaRPr lang="en-US" sz="6000" cap="all" dirty="0">
              <a:solidFill>
                <a:schemeClr val="bg1"/>
              </a:solidFill>
            </a:endParaRP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22C2ECBD-87FD-4787-B177-3CC17F45B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406207" y="1123793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95A58-689F-2D48-A0DD-7E166009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F41857-39C1-D0F7-B9DF-78020C1BF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27" y="772560"/>
            <a:ext cx="2310332" cy="494244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0DED458-D2F6-69FC-13B9-A2DDBC8D2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032" y="629805"/>
            <a:ext cx="7028589" cy="33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1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8" name="Rectangle 24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02083" y="4997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106F9B54-F305-4775-AC5C-49CFF059A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7"/>
            <a:ext cx="12192000" cy="232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93867-8B48-7A49-9DDD-95C22CFAC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850163"/>
            <a:ext cx="10869750" cy="10439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 dirty="0" err="1">
                <a:solidFill>
                  <a:schemeClr val="bg1"/>
                </a:solidFill>
              </a:rPr>
              <a:t>Modelos</a:t>
            </a:r>
            <a:endParaRPr lang="en-US" sz="6000" cap="all" dirty="0">
              <a:solidFill>
                <a:schemeClr val="bg1"/>
              </a:solidFill>
            </a:endParaRP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22C2ECBD-87FD-4787-B177-3CC17F45B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406207" y="1123793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95A58-689F-2D48-A0DD-7E166009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91ACD8BE-D17E-699C-F568-E1ECEF0AA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820152"/>
            <a:ext cx="93216" cy="47248"/>
          </a:xfrm>
        </p:spPr>
        <p:txBody>
          <a:bodyPr>
            <a:normAutofit fontScale="25000" lnSpcReduction="20000"/>
          </a:bodyPr>
          <a:lstStyle/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0F3EF4-1D7A-FA2C-4FBA-FBD6222E8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25" y="774006"/>
            <a:ext cx="4911052" cy="265499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DB2BC88-A7EA-D885-FAB5-23F477EAF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611" y="1186614"/>
            <a:ext cx="5682262" cy="280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32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04A45-6B7C-674D-ABC4-9FB7382F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50" y="4531058"/>
            <a:ext cx="4913384" cy="1683474"/>
          </a:xfrm>
        </p:spPr>
        <p:txBody>
          <a:bodyPr>
            <a:normAutofit/>
          </a:bodyPr>
          <a:lstStyle/>
          <a:p>
            <a:r>
              <a:rPr lang="en-PT" dirty="0"/>
              <a:t>Animações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7F7110D-392A-11E4-7C7C-48CF531E8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1234"/>
          <a:stretch/>
        </p:blipFill>
        <p:spPr>
          <a:xfrm>
            <a:off x="1" y="10"/>
            <a:ext cx="6050279" cy="37326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53EBF48-A970-FA6D-235E-7F60B71673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7" r="2" b="8310"/>
          <a:stretch/>
        </p:blipFill>
        <p:spPr>
          <a:xfrm>
            <a:off x="6138672" y="10"/>
            <a:ext cx="6050280" cy="3732653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030294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7D991-EA54-0941-88B6-58DF5A0C2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810" y="4531059"/>
            <a:ext cx="4718989" cy="1683474"/>
          </a:xfrm>
        </p:spPr>
        <p:txBody>
          <a:bodyPr>
            <a:normAutofit/>
          </a:bodyPr>
          <a:lstStyle/>
          <a:p>
            <a:r>
              <a:rPr lang="pt-PT" sz="1500" dirty="0"/>
              <a:t>Movimentação das gaivotas.</a:t>
            </a:r>
          </a:p>
          <a:p>
            <a:r>
              <a:rPr lang="en-PT" sz="1500" dirty="0"/>
              <a:t>Movimentação d</a:t>
            </a:r>
            <a:r>
              <a:rPr lang="pt-PT" sz="1500" dirty="0"/>
              <a:t>o avião.</a:t>
            </a:r>
            <a:endParaRPr lang="en-PT" sz="1500" dirty="0"/>
          </a:p>
          <a:p>
            <a:r>
              <a:rPr lang="pt-PT" sz="1500" dirty="0"/>
              <a:t>Movimentação do barco por parte do utilizador.</a:t>
            </a:r>
          </a:p>
          <a:p>
            <a:r>
              <a:rPr lang="pt-PT" sz="1500" dirty="0"/>
              <a:t>Alteração de ambiente: Dia e noite.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1DC73-980B-5D40-9556-397A9CC5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23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0DF70-B7D2-1949-88D7-DB611F32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Interação com o Utilizador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E6721-BCB5-BE46-9333-F01DA6D3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T" dirty="0"/>
              <a:t>Mudança da vista da scene, usando o rato.</a:t>
            </a:r>
            <a:endParaRPr lang="pt-PT" dirty="0"/>
          </a:p>
          <a:p>
            <a:r>
              <a:rPr lang="pt-PT" dirty="0"/>
              <a:t>2 vistas: </a:t>
            </a:r>
          </a:p>
          <a:p>
            <a:pPr lvl="1"/>
            <a:r>
              <a:rPr lang="pt-PT" dirty="0"/>
              <a:t>uma vista do barco;</a:t>
            </a:r>
          </a:p>
          <a:p>
            <a:pPr lvl="1"/>
            <a:r>
              <a:rPr lang="pt-PT" dirty="0"/>
              <a:t>Uma vista do farol;</a:t>
            </a:r>
            <a:endParaRPr lang="en-PT" dirty="0"/>
          </a:p>
          <a:p>
            <a:r>
              <a:rPr lang="pt-PT" dirty="0"/>
              <a:t>Movimento do barco através do teclado </a:t>
            </a:r>
            <a:r>
              <a:rPr lang="en-PT" dirty="0"/>
              <a:t>(</a:t>
            </a:r>
            <a:r>
              <a:rPr lang="pt-PT" dirty="0" err="1"/>
              <a:t>ArrowUp</a:t>
            </a:r>
            <a:r>
              <a:rPr lang="pt-PT" dirty="0"/>
              <a:t>, </a:t>
            </a:r>
            <a:r>
              <a:rPr lang="pt-PT" dirty="0" err="1"/>
              <a:t>ArrowDown</a:t>
            </a:r>
            <a:r>
              <a:rPr lang="pt-PT" dirty="0"/>
              <a:t>, </a:t>
            </a:r>
            <a:r>
              <a:rPr lang="pt-PT" dirty="0" err="1"/>
              <a:t>ArrowLeft</a:t>
            </a:r>
            <a:r>
              <a:rPr lang="pt-PT" dirty="0"/>
              <a:t>, </a:t>
            </a:r>
            <a:r>
              <a:rPr lang="pt-PT" dirty="0" err="1"/>
              <a:t>ArrowRight</a:t>
            </a:r>
            <a:r>
              <a:rPr lang="en-PT" dirty="0"/>
              <a:t>)</a:t>
            </a:r>
            <a:r>
              <a:rPr lang="pt-PT" dirty="0"/>
              <a:t>.</a:t>
            </a:r>
          </a:p>
          <a:p>
            <a:r>
              <a:rPr lang="pt-PT"/>
              <a:t>Alteração das vistas através do teclado ( 1, 2).</a:t>
            </a:r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3A71F-40D7-6044-91A8-3ACA57E1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45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0DF70-B7D2-1949-88D7-DB611F321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PT"/>
              <a:t>Interação com o Utilizador</a:t>
            </a:r>
            <a:endParaRPr lang="en-P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E6721-BCB5-BE46-9333-F01DA6D34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endParaRPr lang="pt-PT" sz="1800" dirty="0"/>
          </a:p>
          <a:p>
            <a:r>
              <a:rPr lang="pt-PT" sz="1800" dirty="0"/>
              <a:t>Utilização do GUI (</a:t>
            </a:r>
            <a:r>
              <a:rPr lang="pt-PT" sz="1800" dirty="0" err="1"/>
              <a:t>Graphical</a:t>
            </a:r>
            <a:r>
              <a:rPr lang="pt-PT" sz="1800" dirty="0"/>
              <a:t> </a:t>
            </a:r>
            <a:r>
              <a:rPr lang="pt-PT" sz="1800" dirty="0" err="1"/>
              <a:t>user</a:t>
            </a:r>
            <a:r>
              <a:rPr lang="pt-PT" sz="1800" dirty="0"/>
              <a:t> interface)</a:t>
            </a:r>
          </a:p>
          <a:p>
            <a:pPr lvl="1"/>
            <a:r>
              <a:rPr lang="pt-PT" dirty="0"/>
              <a:t>O utilizador pode:</a:t>
            </a:r>
          </a:p>
          <a:p>
            <a:pPr lvl="2"/>
            <a:r>
              <a:rPr lang="pt-PT" dirty="0"/>
              <a:t>Alterar a cor da esfera bem como a cor da bola de voleibol.</a:t>
            </a:r>
          </a:p>
          <a:p>
            <a:pPr lvl="2"/>
            <a:r>
              <a:rPr lang="pt-PT" dirty="0"/>
              <a:t>Visualizar o </a:t>
            </a:r>
            <a:r>
              <a:rPr lang="pt-PT" dirty="0" err="1"/>
              <a:t>wireframe</a:t>
            </a:r>
            <a:r>
              <a:rPr lang="pt-PT" dirty="0"/>
              <a:t> da esfera.</a:t>
            </a:r>
          </a:p>
          <a:p>
            <a:pPr lvl="2"/>
            <a:r>
              <a:rPr lang="pt-PT" dirty="0"/>
              <a:t>Alterar a velocidade da esfera e da bola de voleibol.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0AC9E08-921E-21F6-09C7-4149BE930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656" y="1969023"/>
            <a:ext cx="3730371" cy="37452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3A71F-40D7-6044-91A8-3ACA57E1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40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9D397-1787-0B44-803E-077B1960A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>
            <a:normAutofit/>
          </a:bodyPr>
          <a:lstStyle/>
          <a:p>
            <a:r>
              <a:rPr lang="en-PT" sz="4100"/>
              <a:t>Desenvolvimento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E3843-EEB1-9F45-8B60-B36284A7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1779451"/>
            <a:ext cx="4010296" cy="3472543"/>
          </a:xfrm>
        </p:spPr>
        <p:txBody>
          <a:bodyPr>
            <a:normAutofit/>
          </a:bodyPr>
          <a:lstStyle/>
          <a:p>
            <a:r>
              <a:rPr lang="en-PT" sz="1800" dirty="0"/>
              <a:t>Organização de Código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A0725-A44A-8B4D-9A8E-C53D0C593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220A0E3-698C-BD92-4860-F7A59637F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18" y="2487320"/>
            <a:ext cx="2237684" cy="317267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F2993EE-E776-E3E7-2025-D7BBCBA4F3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1"/>
          <a:stretch/>
        </p:blipFill>
        <p:spPr>
          <a:xfrm>
            <a:off x="5532120" y="631373"/>
            <a:ext cx="3667298" cy="569732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929E074-E635-B82A-762E-692E3BFA1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259" y="1883314"/>
            <a:ext cx="3597741" cy="2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62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2BCC5-5F97-A54D-A14B-9CDD4570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PT" sz="3100" dirty="0"/>
              <a:t>Desenvolvimento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630A2-AD7D-594F-B679-D34764E72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140960" cy="3581400"/>
          </a:xfrm>
        </p:spPr>
        <p:txBody>
          <a:bodyPr>
            <a:normAutofit/>
          </a:bodyPr>
          <a:lstStyle/>
          <a:p>
            <a:r>
              <a:rPr lang="en-PT" dirty="0"/>
              <a:t>Problemas e Dificuldades</a:t>
            </a:r>
          </a:p>
          <a:p>
            <a:pPr lvl="1"/>
            <a:r>
              <a:rPr lang="pt-PT" dirty="0"/>
              <a:t>M</a:t>
            </a:r>
            <a:r>
              <a:rPr lang="en-PT" dirty="0"/>
              <a:t>ovimentação </a:t>
            </a:r>
            <a:r>
              <a:rPr lang="pt-PT" dirty="0"/>
              <a:t>da lua e do sol</a:t>
            </a:r>
          </a:p>
          <a:p>
            <a:pPr lvl="1"/>
            <a:r>
              <a:rPr lang="pt-PT" dirty="0"/>
              <a:t>Movimentação do avião</a:t>
            </a:r>
          </a:p>
          <a:p>
            <a:pPr lvl="1"/>
            <a:r>
              <a:rPr lang="pt-PT" dirty="0"/>
              <a:t>Sombras</a:t>
            </a:r>
          </a:p>
          <a:p>
            <a:pPr lvl="1"/>
            <a:r>
              <a:rPr lang="pt-PT" dirty="0"/>
              <a:t>Detetar as colisões do barco com os lixos</a:t>
            </a:r>
          </a:p>
          <a:p>
            <a:pPr marL="530352" lvl="1" indent="0">
              <a:buNone/>
            </a:pPr>
            <a:endParaRPr lang="en-PT" dirty="0"/>
          </a:p>
        </p:txBody>
      </p:sp>
      <p:pic>
        <p:nvPicPr>
          <p:cNvPr id="8" name="Graphic 7" descr="Head with Gears">
            <a:extLst>
              <a:ext uri="{FF2B5EF4-FFF2-40B4-BE49-F238E27FC236}">
                <a16:creationId xmlns:a16="http://schemas.microsoft.com/office/drawing/2014/main" id="{BCF7E18E-AE6E-20CB-E165-EA7AF9C02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5837" y="685800"/>
            <a:ext cx="5247747" cy="52477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D0A3F-871D-4D47-88D4-C4A9DC32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3029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598</TotalTime>
  <Words>408</Words>
  <Application>Microsoft Office PowerPoint</Application>
  <PresentationFormat>Ecrã Panorâmico</PresentationFormat>
  <Paragraphs>73</Paragraphs>
  <Slides>14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20" baseType="lpstr">
      <vt:lpstr>Arial</vt:lpstr>
      <vt:lpstr>Calibri</vt:lpstr>
      <vt:lpstr>Franklin Gothic Book</vt:lpstr>
      <vt:lpstr>Söhne</vt:lpstr>
      <vt:lpstr>Söhne Mono</vt:lpstr>
      <vt:lpstr>Crop</vt:lpstr>
      <vt:lpstr>Praia da Barra</vt:lpstr>
      <vt:lpstr>Ideias principais</vt:lpstr>
      <vt:lpstr>Modelos</vt:lpstr>
      <vt:lpstr>Modelos</vt:lpstr>
      <vt:lpstr>Animações</vt:lpstr>
      <vt:lpstr>Interação com o Utilizador</vt:lpstr>
      <vt:lpstr>Interação com o Utilizador</vt:lpstr>
      <vt:lpstr>Desenvolvimento</vt:lpstr>
      <vt:lpstr>Desenvolvimento</vt:lpstr>
      <vt:lpstr>1ª eNTREGA</vt:lpstr>
      <vt:lpstr>Principais alterações:  </vt:lpstr>
      <vt:lpstr>Alteração do ambiente:  </vt:lpstr>
      <vt:lpstr>Referências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Beach</dc:title>
  <dc:creator>Pedro Sobral</dc:creator>
  <cp:lastModifiedBy>Ricardo Antunes</cp:lastModifiedBy>
  <cp:revision>16</cp:revision>
  <dcterms:created xsi:type="dcterms:W3CDTF">2022-07-05T22:06:13Z</dcterms:created>
  <dcterms:modified xsi:type="dcterms:W3CDTF">2023-06-06T23:31:18Z</dcterms:modified>
</cp:coreProperties>
</file>